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</p:sldMasterIdLst>
  <p:notesMasterIdLst>
    <p:notesMasterId r:id="rId22"/>
  </p:notesMasterIdLst>
  <p:sldIdLst>
    <p:sldId id="261" r:id="rId6"/>
    <p:sldId id="260" r:id="rId7"/>
    <p:sldId id="262" r:id="rId8"/>
    <p:sldId id="268" r:id="rId9"/>
    <p:sldId id="263" r:id="rId10"/>
    <p:sldId id="264" r:id="rId11"/>
    <p:sldId id="269" r:id="rId12"/>
    <p:sldId id="265" r:id="rId13"/>
    <p:sldId id="270" r:id="rId14"/>
    <p:sldId id="271" r:id="rId15"/>
    <p:sldId id="272" r:id="rId16"/>
    <p:sldId id="266" r:id="rId17"/>
    <p:sldId id="267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1" autoAdjust="0"/>
    <p:restoredTop sz="94660"/>
  </p:normalViewPr>
  <p:slideViewPr>
    <p:cSldViewPr snapToGrid="0">
      <p:cViewPr>
        <p:scale>
          <a:sx n="174" d="100"/>
          <a:sy n="174" d="100"/>
        </p:scale>
        <p:origin x="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0F7AA2-C573-3447-A769-DE3FB017DC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19FC3-4CCC-3C48-ADB7-32EC2BE66D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59BF4F-14B7-5043-B5B1-E5DC1C00E4DE}" type="datetimeFigureOut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4134019-050A-0A48-8EA1-06B62E289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175018-18F8-F04F-B76C-10C3948B7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A13C1-9B41-F340-83AF-9313DBD3EE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5A06A-C364-F746-975C-C3D0F31B0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F2D26FF-181A-414E-83B1-1ED6B8079BB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24262-63C1-8E45-BEE7-A9A9DEEB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7DE57-D856-8349-96A3-26649C9C3EC0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D5FEB-B959-7F4F-B5AC-5D370C64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56301-B94C-A44E-AD21-5F699076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388E-56DC-ED49-88F2-502AFEB86A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2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7B10EA-A26D-4840-AB6A-5F84141B6CBE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BAD20BE-4266-F44A-9FEC-37AD8BE18D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34AC8-34B0-A64D-94F6-4B9A4EA7C8CC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80D38DF-0C0A-0C4B-81AB-D30CED006E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8EA319-5E39-7A44-B33C-B4FF4040C1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756F6-9069-1A45-B66D-5367DD6418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17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8122BA8-5D92-A249-B5D4-368AF46C04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27247-6EC7-9446-AD3A-F034CAEBFF6A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5AF0DD2-0F2C-4E45-921D-CEA7DB3582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BBD4830-F7CB-5648-B1EF-EA43129CF3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AF354-B7CD-C54E-ADF7-BCD3486380B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40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BDDE7-91E1-7D4D-B22F-3B3B5A7A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3F43B-CA21-8A4C-AD3C-D3E603C950BC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DBD05-DDEF-FC4C-902B-8D31A335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24F3-3B68-A548-AA91-A8FD7D48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D4BA0-DDEF-D14C-A58C-CF395F8512D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721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7C34C-8520-C84F-9030-D22E93C5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53AF-FCAF-E04A-A08E-B646F8D747EC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31075-2337-9A45-9A4D-AEA85A77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90F70-D3CA-934A-B18B-2912FD63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02ADD-C98B-3343-9EC9-9B3A2A1D1FC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96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B58F44-9692-9E45-9C5A-5FF1319F18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6CC6F-1AE6-714E-B9AE-560293864540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E9B3E9-7FC5-E340-A452-B88D957FE5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2424CE-9788-6640-B3C8-209CE29B1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203AB-3D45-D74C-95CA-8524557D45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02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D6E539-1211-3844-B561-3E3E037418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5ADFD-334D-064E-BE5C-2B707728D123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F5FEA9-106B-4942-B588-716B0C2718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A97948D-A49C-8848-9F34-AE3332F9D2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6DA75-0459-D749-8EA4-002B524C03D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0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BE7A0D-7BC8-C344-AC46-8BEA6BAEC4C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1EF80C-C536-884E-B476-0FAF030CE3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CDFFC-14AA-E74E-B189-910AAFD97736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AB095A-21B0-404E-8BB6-E7F7B54AC5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D9BC3CA-E809-684C-A851-4CB6F9887E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C74EA-3167-D440-A412-538D9BA658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9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9AECB5-6FAA-7D4D-B680-C7B8F205D55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4DA0E-9031-1C41-A996-3B3F3B786330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97EB93-482D-C242-A354-41F2127D09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E7F1BD-0140-D74D-A6F5-F47599F293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5E4D8-5245-0645-9F68-2F04CBF56A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107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A6B17B8-7D32-EC4D-99D9-24F624B8200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3CA9F47-9962-6C48-BEA4-ECBA813E34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874AE7-C2DE-E046-98E7-3DF03E71B1A5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DD47FEB-7913-4A4C-9252-41366B662C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AA6D46-4623-CA4B-8926-5B62CDAAD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48925A-0DA9-3446-BF62-ABA005D64B6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282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0675-39DC-C941-8F0C-6C02E299796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B826903-A1D8-864C-BEA2-AB804172961E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09B4A59-AB35-6045-88C0-F79552DA88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C43B03D-5D80-8741-B42E-6947EE4947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F6004-9DB5-9649-95CE-5D2BC57FC70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98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C2C55-8D40-2B4D-BC84-39BB1B10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54548-54BF-D843-82B5-9377C34D0E10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787A-18CB-4D42-854E-9C2C66E3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C7A5-FD33-7140-99C5-4B7FEFC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99527-7B09-6B40-8787-BFBF90CAB6E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727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6FD368A-D3B3-794A-B346-6149EE62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D5917-C1AE-5347-8502-AD444F231525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214360-333E-9340-9FFE-C1633E2B56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BEF548-4E62-6F43-B899-788B2430C7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1CC4A-3662-754E-8E74-2AA0090DD8C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50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90F68A1-5B21-1F4D-B773-E035EE7C82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5FA3E-6D66-6242-B23C-109F04D24EA4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7A4AB01-0A92-B447-AADD-FA335E37E2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1B1BB5-92C5-4E46-9C61-370096D4F0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F82DB-7C94-2340-B1E9-6256FC4337B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72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2216B8A-AF70-AE40-BA3C-3A344F21275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6E5BE-30EC-734A-88F8-944FD8C73B4B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90E463-F652-9443-8A28-F1B1994A95B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3281F6-F4AD-0B4B-994D-8A379C40D7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90F03-2F88-A641-B590-000BDF2E4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27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AD5147-2175-7741-9EFD-898C941F47D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DB38E67-8F8D-884E-BEB5-21B222F6AD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F013E-F22E-1649-9864-CEE4EB40E73A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330C2C-B275-7D43-A55A-FD0B216CEA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4B3C6D9-55FC-BF48-9AC8-76BA33E1A6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02C76-D8CB-E24A-ABA3-EC9F1091B43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0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44EC24-55B7-D447-A843-F4DFA2C02A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CA27C-7825-AA42-985E-6DCC7E477C9F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18AB6B4-9BB8-4E41-AC28-37E0A5CFC5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86EF66-DEAE-5948-B5E9-0EA9BD81B1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6DE65-B379-AD41-9BA1-5FCC338A25F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189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CC6C-AE09-C84E-9BE0-E72DDCDC1C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CB53-EEDB-FA49-8061-55D796A532E3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DB901-CDEC-BB48-9794-18536D24F9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75655-1180-304A-8E9B-597312E05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0E465-D564-9642-8572-85E19D8E81D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505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6799A26-424E-CE40-9CD8-478FE59427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76F17-C9E7-2444-A3F6-9EA49FBCB75D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1099051-5741-A64E-87D9-056AAABC8F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097DF7-19C0-1C4A-B3E0-2004DA608A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94E09-DB12-964D-9154-11E1AEE8D0E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55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4A8BB83F-2ECE-D14A-B397-DAA72FC13903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F6F473-57D0-AC41-9953-F2F88F87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39AAD-0807-D647-A506-5C1126B762E3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29E672B-FDF5-B94F-B305-DC991F4E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DF0F9C-5CA7-1D4C-B765-FCBC88F4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3C637-B12E-9B45-B1A8-E47D97497B6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8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CC17E2-B347-9F4D-96C7-E95AFA2889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1F4CB-D8EB-B24A-9758-1006EB8CFA1B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7FA4F16-71AD-8949-A3FE-7C0C7D6D65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C87A81-9198-B949-AAD4-F6CD5C468B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D82D8-AD37-074F-8368-C32CB10F9D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18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1D253CF5-5B8C-8447-98D8-E5833C77276D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35ACAA-76F5-F14D-AB2F-A85E11EB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35AE4E-1D78-6446-8978-9E2E509B7004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CDB60BF-B2FF-494F-A861-43D26F4F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93FA2B-85C0-684D-B10B-DBA35B4E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4E61D0D-5772-7E48-B159-EB7D6CB546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9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9078B7-5D4B-7B44-B571-ED135ABEBF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8C234A-D73F-5F4F-A73C-2EDC2CA26A9D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BE2851-E4C7-EC49-8FE1-13D92D62BF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88598C-DEA8-DD4C-A4A0-2F43E3E2E7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BCFF39A-9492-BE4D-BC43-6497DC844AE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95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951DFA-72EA-B341-8DB2-15EB52CD5B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BF650-CAEB-C94E-8210-273B899C91F1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C19EF0-1A5B-0544-945E-A6F39F7B06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B3D49A-F77E-FC40-9937-B6D65F8C4B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05823-CD26-544D-B762-0109E142CD1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51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058F1-AFBF-A54D-97B5-C73E74C1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82C83-A2EA-6942-9879-20698A00B5E9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EE123-E38B-0447-B35E-C56725A3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CFF1-FF72-6848-9946-EFFCF5F2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CBCEE-570E-064E-AA70-7E40229AC90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82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F4596-BFE4-3A49-BF41-6B92680721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0DF5B-609B-BE46-BDD2-8E1F222601A0}" type="datetime1">
              <a:rPr lang="en-GB"/>
              <a:pPr>
                <a:defRPr/>
              </a:pPr>
              <a:t>03/12/2021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49AFF-962C-254C-9B32-A1B5D05605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C585A-C047-BB44-9310-FBE7122E0E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37EF5-8A7C-9949-ADC0-FA39301E56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0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616222B-FC02-584B-B9E7-9269AA262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57ACF59-D4E1-8843-8BC7-73FF47B0A1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F8B21-DB9C-7242-8BC0-A5C2E060E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9BC99EF-EBB1-C647-9203-A6E08A891EE4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7A94A-86DA-8449-B3C2-EF011B1E3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14569-FD4F-C64E-8F80-952DAF4BE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FDFFF9-6F03-E643-8CA0-EE53058121D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C95FE92-EE00-D74F-897B-0BB5B39FB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0853F24E-C348-D046-A6E6-18BD62D3D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4F11-56F9-8740-9A0F-C9AC342D5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679AD79-04E9-EC49-A5AE-952D9BE86308}" type="datetime1">
              <a:rPr lang="en-GB"/>
              <a:pPr>
                <a:defRPr/>
              </a:pPr>
              <a:t>03/12/2021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DE3AA-C5AE-1C46-9F74-38EB40B0C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D1187-45BF-964D-8FEC-32205410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C2132EB-A771-9C47-A696-DF5023283CA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3340-AF68-C34C-8BDB-01EF124711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Voting Models in Random Networks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AFA3E-983C-3146-8F12-CAAA9BA3D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900" dirty="0">
                <a:latin typeface="Rockwell" panose="02060603020205020403" pitchFamily="18" charset="77"/>
              </a:rPr>
              <a:t>Yildiz, M.E. et al. “Voting models in random networks.” Information Theory and Applications Workshop (ITA), 2010. 2010. 1-7. ©2010 Institute of Electrical and Electronics Engineers</a:t>
            </a:r>
            <a:r>
              <a:rPr lang="en-GB" dirty="0">
                <a:latin typeface="Rockwell" panose="02060603020205020403" pitchFamily="18" charset="77"/>
              </a:rPr>
              <a:t> </a:t>
            </a:r>
          </a:p>
          <a:p>
            <a:endParaRPr lang="en-GB" dirty="0">
              <a:latin typeface="Rockwell" panose="02060603020205020403" pitchFamily="18" charset="77"/>
            </a:endParaRPr>
          </a:p>
          <a:p>
            <a:r>
              <a:rPr lang="en-GB" dirty="0">
                <a:latin typeface="Rockwell" panose="02060603020205020403" pitchFamily="18" charset="77"/>
              </a:rPr>
              <a:t>Presented by Vedang Joshi</a:t>
            </a:r>
          </a:p>
        </p:txBody>
      </p:sp>
    </p:spTree>
    <p:extLst>
      <p:ext uri="{BB962C8B-B14F-4D97-AF65-F5344CB8AC3E}">
        <p14:creationId xmlns:p14="http://schemas.microsoft.com/office/powerpoint/2010/main" val="96467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0"/>
    </mc:Choice>
    <mc:Fallback>
      <p:transition spd="slow" advTm="132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E528C2-47EF-5046-9F70-11739BBBDD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Upper bound of convergence time for a coalescing random walk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E528C2-47EF-5046-9F70-11739BBBD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3" t="-11392" b="-18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32CFD3-FC9C-904D-AE0D-1A298C7265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934" y="1159727"/>
                <a:ext cx="9078164" cy="3464313"/>
              </a:xfrm>
            </p:spPr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Let expected upper bound for convergence for a coalescing random walk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𝑐𝑟𝑤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>
                  <a:latin typeface="Times" pitchFamily="2" charset="0"/>
                </a:endParaRPr>
              </a:p>
              <a:p>
                <a:r>
                  <a:rPr lang="en-GB" dirty="0">
                    <a:latin typeface="Times" pitchFamily="2" charset="0"/>
                  </a:rPr>
                  <a:t>Let mean hitting time for a random walk initialised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and ending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b="0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GB" b="1" dirty="0">
                    <a:latin typeface="Times" pitchFamily="2" charset="0"/>
                  </a:rPr>
                  <a:t>Lemma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𝑐𝑟𝑤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+2)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GB" b="1" dirty="0">
                    <a:latin typeface="Times" pitchFamily="2" charset="0"/>
                  </a:rPr>
                  <a:t>Lemma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=2|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  <m:sSup>
                                    <m:sSup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Times" pitchFamily="2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latin typeface="Times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latin typeface="Times" pitchFamily="2" charset="0"/>
                  </a:rPr>
                  <a:t> are the eigenvector and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GB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32CFD3-FC9C-904D-AE0D-1A298C726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934" y="1159727"/>
                <a:ext cx="9078164" cy="3464313"/>
              </a:xfrm>
              <a:blipFill>
                <a:blip r:embed="rId3"/>
                <a:stretch>
                  <a:fillRect l="-698" t="-1825" b="-346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0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42"/>
    </mc:Choice>
    <mc:Fallback>
      <p:transition spd="slow" advTm="413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F573-F71F-9C47-8697-1B5811BB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3101E-0221-C342-9F9B-8F7EDCDCFD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800" y="1157077"/>
                <a:ext cx="8402400" cy="3500437"/>
              </a:xfrm>
            </p:spPr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Combining Lemmas 1 and 2,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𝑐𝑟𝑤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GB" dirty="0">
                    <a:latin typeface="Times" pitchFamily="2" charset="0"/>
                  </a:rPr>
                  <a:t> (duality):</a:t>
                </a:r>
              </a:p>
              <a:p>
                <a:r>
                  <a:rPr lang="en-GB" dirty="0">
                    <a:latin typeface="Times" pitchFamily="2" charset="0"/>
                  </a:rPr>
                  <a:t>The symmetric reduced adjacency matrix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GB" dirty="0">
                    <a:latin typeface="Times" pitchFamily="2" charset="0"/>
                  </a:rPr>
                  <a:t>) contains information about the probability that a random walk starting at node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will be at node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timesteps.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.</a:t>
                </a:r>
              </a:p>
              <a:p>
                <a:endParaRPr lang="en-GB" dirty="0">
                  <a:latin typeface="Times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den>
                      </m:f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𝑗𝑗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>
                  <a:latin typeface="Times" pitchFamily="2" charset="0"/>
                </a:endParaRPr>
              </a:p>
              <a:p>
                <a:r>
                  <a:rPr lang="en-GB" dirty="0">
                    <a:latin typeface="Times" pitchFamily="2" charset="0"/>
                  </a:rPr>
                  <a:t>Cycle graph: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</m:fun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>
                  <a:latin typeface="Times" pitchFamily="2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latin typeface="Times" pitchFamily="2" charset="0"/>
                  </a:rPr>
                  <a:t>Star graph: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3101E-0221-C342-9F9B-8F7EDCDCFD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800" y="1157077"/>
                <a:ext cx="8402400" cy="3500437"/>
              </a:xfrm>
              <a:blipFill>
                <a:blip r:embed="rId2"/>
                <a:stretch>
                  <a:fillRect l="-604" t="-1812" r="-1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38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13"/>
    </mc:Choice>
    <mc:Fallback>
      <p:transition spd="slow" advTm="10121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28CC2-5E59-8F48-9A5B-6D41BD3A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476"/>
            <a:ext cx="4463805" cy="4058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1B71C-B8A7-6345-AA57-E2B58997D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29" y="397496"/>
            <a:ext cx="3983064" cy="40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3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87"/>
    </mc:Choice>
    <mc:Fallback>
      <p:transition spd="slow" advTm="429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3636F-7CFD-EC40-89C4-4A0EAD9E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74" y="0"/>
            <a:ext cx="4501487" cy="46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4"/>
    </mc:Choice>
    <mc:Fallback>
      <p:transition spd="slow" advTm="207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64A2-B225-BD43-920E-622452FB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Disagreement on a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EA889C-57A6-8F4C-80BD-DCE27A1C8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For the model observed earlier, the update rule always leads to consensus of opinions.</a:t>
                </a:r>
              </a:p>
              <a:p>
                <a:r>
                  <a:rPr lang="en-GB" dirty="0">
                    <a:latin typeface="Times" pitchFamily="2" charset="0"/>
                  </a:rPr>
                  <a:t>What would happen if this update rule was changed?</a:t>
                </a:r>
              </a:p>
              <a:p>
                <a:r>
                  <a:rPr lang="en-GB" dirty="0">
                    <a:latin typeface="Times" pitchFamily="2" charset="0"/>
                  </a:rPr>
                  <a:t>Instead of node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waking up and choosing a neighbour at random, suppose the node chooses the colour/opinion with the majority in the neighbourhood.</a:t>
                </a:r>
              </a:p>
              <a:p>
                <a:r>
                  <a:rPr lang="en-GB" dirty="0">
                    <a:latin typeface="Times" pitchFamily="2" charset="0"/>
                  </a:rPr>
                  <a:t>Called the Label Propagation Algorithm.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GB" dirty="0">
                            <a:latin typeface="Times" pitchFamily="2" charset="0"/>
                          </a:rPr>
                          <m:t> </m:t>
                        </m:r>
                      </m:e>
                    </m:func>
                  </m:oMath>
                </a14:m>
                <a:endParaRPr lang="en-GB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GB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EA889C-57A6-8F4C-80BD-DCE27A1C8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4" t="-2632" r="-453" b="-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8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07"/>
    </mc:Choice>
    <mc:Fallback>
      <p:transition spd="slow" advTm="3420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pa_nodes_59_nodes" descr="lpa_nodes_59_nodes">
            <a:hlinkClick r:id="" action="ppaction://media"/>
            <a:extLst>
              <a:ext uri="{FF2B5EF4-FFF2-40B4-BE49-F238E27FC236}">
                <a16:creationId xmlns:a16="http://schemas.microsoft.com/office/drawing/2014/main" id="{22A5E52D-A24E-DF49-8181-770251A806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2981" y="0"/>
            <a:ext cx="6238037" cy="4678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32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27"/>
    </mc:Choice>
    <mc:Fallback>
      <p:transition spd="slow" advTm="34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85" objId="3"/>
        <p14:stopEvt time="22649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50307A-3B99-FE4E-9812-9E8F4FAB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6" y="3923840"/>
            <a:ext cx="8178394" cy="690297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vedang-joshi</a:t>
            </a:r>
            <a:r>
              <a:rPr lang="en-GB" dirty="0"/>
              <a:t>/</a:t>
            </a:r>
            <a:r>
              <a:rPr lang="en-GB" dirty="0" err="1"/>
              <a:t>ComplexNetworks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9EED8-3E2F-1741-BCD3-1842D576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5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0"/>
    </mc:Choice>
    <mc:Fallback>
      <p:transition spd="slow" advTm="121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1636-AA9D-DD4B-9A76-7D08579A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683A-2A81-754B-A21A-52E20C145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imes" pitchFamily="2" charset="0"/>
              </a:rPr>
              <a:t>Networks of interacting agents are a key tool to model social phenomena.</a:t>
            </a:r>
          </a:p>
          <a:p>
            <a:r>
              <a:rPr lang="en-US" sz="1800" dirty="0">
                <a:latin typeface="Times" pitchFamily="2" charset="0"/>
              </a:rPr>
              <a:t>Fundamental applications to business and marketing decision making processes.</a:t>
            </a:r>
          </a:p>
          <a:p>
            <a:r>
              <a:rPr lang="en-US" sz="1800" dirty="0">
                <a:latin typeface="Times" pitchFamily="2" charset="0"/>
              </a:rPr>
              <a:t>Pioneered by the work by Watts and Strogatz [1] which shows common features in neural networks in worms, power grid networks and film actor networks.</a:t>
            </a:r>
          </a:p>
          <a:p>
            <a:r>
              <a:rPr lang="en-US" sz="1800" dirty="0">
                <a:latin typeface="Times" pitchFamily="2" charset="0"/>
              </a:rPr>
              <a:t>Uses in analysing the diffusion of innovations in social networks.</a:t>
            </a:r>
          </a:p>
          <a:p>
            <a:r>
              <a:rPr lang="en-US" sz="1800" dirty="0">
                <a:latin typeface="Times" pitchFamily="2" charset="0"/>
              </a:rPr>
              <a:t>Can local interaction </a:t>
            </a:r>
            <a:r>
              <a:rPr lang="en-GB" sz="1800" dirty="0">
                <a:latin typeface="Times" pitchFamily="2" charset="0"/>
              </a:rPr>
              <a:t>between</a:t>
            </a:r>
            <a:r>
              <a:rPr lang="en-US" sz="1800" dirty="0">
                <a:latin typeface="Times" pitchFamily="2" charset="0"/>
              </a:rPr>
              <a:t> neighboring agents convince the population to conform to single opinions?</a:t>
            </a:r>
          </a:p>
          <a:p>
            <a:r>
              <a:rPr lang="en-US" sz="1800" dirty="0">
                <a:latin typeface="Times" pitchFamily="2" charset="0"/>
              </a:rPr>
              <a:t>How fast is the process of convincing the entire population?</a:t>
            </a:r>
          </a:p>
          <a:p>
            <a:r>
              <a:rPr lang="en-US" sz="1800" dirty="0">
                <a:latin typeface="Times" pitchFamily="2" charset="0"/>
              </a:rPr>
              <a:t>Depends on the method of agent interactions.</a:t>
            </a:r>
          </a:p>
          <a:p>
            <a:pPr marL="0" indent="0">
              <a:buNone/>
            </a:pPr>
            <a:endParaRPr lang="en-GB" sz="1800" dirty="0">
              <a:latin typeface="Rockwell" panose="02060603020205020403" pitchFamily="18" charset="77"/>
            </a:endParaRPr>
          </a:p>
          <a:p>
            <a:endParaRPr lang="en-US" sz="1800" dirty="0">
              <a:latin typeface="Rockwell" panose="02060603020205020403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0544E-3EB1-6247-B852-B55F1157966B}"/>
              </a:ext>
            </a:extLst>
          </p:cNvPr>
          <p:cNvSpPr txBox="1"/>
          <p:nvPr/>
        </p:nvSpPr>
        <p:spPr>
          <a:xfrm>
            <a:off x="6341327" y="4638823"/>
            <a:ext cx="2802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[1] </a:t>
            </a:r>
            <a:r>
              <a:rPr lang="en-GB" sz="800" dirty="0">
                <a:solidFill>
                  <a:srgbClr val="222222"/>
                </a:solidFill>
              </a:rPr>
              <a:t>Watts, Duncan J., and Steven H. </a:t>
            </a:r>
            <a:r>
              <a:rPr lang="en-GB" sz="800" dirty="0" err="1">
                <a:solidFill>
                  <a:srgbClr val="222222"/>
                </a:solidFill>
              </a:rPr>
              <a:t>Strogatz</a:t>
            </a:r>
            <a:r>
              <a:rPr lang="en-GB" sz="800" dirty="0">
                <a:solidFill>
                  <a:srgbClr val="222222"/>
                </a:solidFill>
              </a:rPr>
              <a:t>. "Collective dynamics of ‘small-</a:t>
            </a:r>
            <a:r>
              <a:rPr lang="en-GB" sz="800" dirty="0" err="1">
                <a:solidFill>
                  <a:srgbClr val="222222"/>
                </a:solidFill>
              </a:rPr>
              <a:t>world’networks</a:t>
            </a:r>
            <a:r>
              <a:rPr lang="en-GB" sz="800" dirty="0">
                <a:solidFill>
                  <a:srgbClr val="222222"/>
                </a:solidFill>
              </a:rPr>
              <a:t>." </a:t>
            </a:r>
            <a:r>
              <a:rPr lang="en-GB" sz="800" i="1" dirty="0">
                <a:solidFill>
                  <a:srgbClr val="222222"/>
                </a:solidFill>
              </a:rPr>
              <a:t>Nature</a:t>
            </a:r>
            <a:r>
              <a:rPr lang="en-GB" sz="800" dirty="0">
                <a:solidFill>
                  <a:srgbClr val="222222"/>
                </a:solidFill>
              </a:rPr>
              <a:t> 393.6684 (1998): 440-442.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23166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55"/>
    </mc:Choice>
    <mc:Fallback>
      <p:transition spd="slow" advTm="7015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349-35C1-2546-9438-2A89A896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algorithm for opinion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AA5D8-CD9D-BE4B-8931-8D986F668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257359"/>
            <a:ext cx="8402400" cy="329268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Times" pitchFamily="2" charset="0"/>
              </a:rPr>
              <a:t>Voter algorithm </a:t>
            </a:r>
          </a:p>
          <a:p>
            <a:r>
              <a:rPr lang="en-US" sz="1800" dirty="0">
                <a:latin typeface="Times" pitchFamily="2" charset="0"/>
              </a:rPr>
              <a:t>Node in the network adopts the same behaviour as one of its randomly chosen </a:t>
            </a:r>
            <a:r>
              <a:rPr lang="en-GB" sz="1800" dirty="0">
                <a:latin typeface="Times" pitchFamily="2" charset="0"/>
              </a:rPr>
              <a:t>neighbours</a:t>
            </a:r>
            <a:r>
              <a:rPr lang="en-US" sz="1800" dirty="0">
                <a:latin typeface="Times" pitchFamily="2" charset="0"/>
              </a:rPr>
              <a:t>.</a:t>
            </a:r>
          </a:p>
          <a:p>
            <a:r>
              <a:rPr lang="en-US" sz="1800" dirty="0">
                <a:latin typeface="Times" pitchFamily="2" charset="0"/>
              </a:rPr>
              <a:t>Original algorithm proposed in [2] but assumed that there are only two possible behaviours to adopt. </a:t>
            </a:r>
          </a:p>
          <a:p>
            <a:r>
              <a:rPr lang="en-US" sz="1800" u="sng" dirty="0">
                <a:latin typeface="Times" pitchFamily="2" charset="0"/>
              </a:rPr>
              <a:t>Original contribution by authors</a:t>
            </a:r>
            <a:r>
              <a:rPr lang="en-US" sz="1800" dirty="0">
                <a:latin typeface="Times" pitchFamily="2" charset="0"/>
              </a:rPr>
              <a:t>: Do not make this assumption and allow all nodes to have different opinions initially.</a:t>
            </a:r>
          </a:p>
          <a:p>
            <a:pPr marL="0" indent="0">
              <a:buNone/>
            </a:pPr>
            <a:r>
              <a:rPr lang="en-US" sz="1800" u="sng" dirty="0">
                <a:latin typeface="Times" pitchFamily="2" charset="0"/>
              </a:rPr>
              <a:t>Author assumptions:</a:t>
            </a:r>
          </a:p>
          <a:p>
            <a:r>
              <a:rPr lang="en-US" sz="1800" dirty="0">
                <a:latin typeface="Times" pitchFamily="2" charset="0"/>
              </a:rPr>
              <a:t>Finite number of nodes in the network </a:t>
            </a:r>
          </a:p>
          <a:p>
            <a:r>
              <a:rPr lang="en-US" sz="1800" dirty="0">
                <a:latin typeface="Times" pitchFamily="2" charset="0"/>
              </a:rPr>
              <a:t>The graph under consideration is strongly connected i.e. there is always a path between any 2 nodes.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F9551-8E20-AF4F-806C-7C0662DC6137}"/>
              </a:ext>
            </a:extLst>
          </p:cNvPr>
          <p:cNvSpPr txBox="1"/>
          <p:nvPr/>
        </p:nvSpPr>
        <p:spPr>
          <a:xfrm>
            <a:off x="6486323" y="4681835"/>
            <a:ext cx="2802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[2] </a:t>
            </a:r>
            <a:r>
              <a:rPr lang="en-GB" sz="800" dirty="0">
                <a:solidFill>
                  <a:srgbClr val="222222"/>
                </a:solidFill>
              </a:rPr>
              <a:t>Liggett, Thomas M. “The Voter Model”. </a:t>
            </a:r>
            <a:r>
              <a:rPr lang="en-GB" sz="800" i="1" dirty="0">
                <a:solidFill>
                  <a:srgbClr val="222222"/>
                </a:solidFill>
              </a:rPr>
              <a:t>Interacting Particle Systems. </a:t>
            </a:r>
            <a:r>
              <a:rPr lang="en-GB" sz="800" dirty="0">
                <a:solidFill>
                  <a:srgbClr val="222222"/>
                </a:solidFill>
              </a:rPr>
              <a:t>Springer, Berlin, Heidelberg, (2005). 264-314.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09832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59"/>
    </mc:Choice>
    <mc:Fallback>
      <p:transition spd="slow" advTm="657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53E1-6F6C-6E42-A4E9-CD9736CF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voter model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39E5E-51E2-A642-B446-510CBB246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Each node schedules the update of its own opinion through a Poisson process where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. </a:t>
                </a:r>
              </a:p>
              <a:p>
                <a:r>
                  <a:rPr lang="en-GB" dirty="0">
                    <a:latin typeface="Times" pitchFamily="2" charset="0"/>
                  </a:rPr>
                  <a:t>Evolution of system tracked using discrete index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.</a:t>
                </a:r>
              </a:p>
              <a:p>
                <a:r>
                  <a:rPr lang="en-GB" dirty="0">
                    <a:latin typeface="Times" pitchFamily="2" charset="0"/>
                  </a:rPr>
                  <a:t>Initially all nodes have different opinions, so each node assigned a different colour.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={1, 2, 3 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is the number of nodes. </a:t>
                </a:r>
              </a:p>
              <a:p>
                <a:r>
                  <a:rPr lang="en-GB" dirty="0">
                    <a:latin typeface="Times" pitchFamily="2" charset="0"/>
                  </a:rPr>
                  <a:t>The state of a node is indicated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>
                    <a:latin typeface="Times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is the node index, at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with unique colour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. </a:t>
                </a:r>
              </a:p>
              <a:p>
                <a:r>
                  <a:rPr lang="en-GB" dirty="0">
                    <a:latin typeface="Times" pitchFamily="2" charset="0"/>
                  </a:rPr>
                  <a:t>The original voter model is a special case of the current model 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={1, 2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}.</a:t>
                </a:r>
              </a:p>
              <a:p>
                <a:pPr marL="0" indent="0">
                  <a:buNone/>
                </a:pPr>
                <a:endParaRPr lang="en-GB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39E5E-51E2-A642-B446-510CBB246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4"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42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66"/>
    </mc:Choice>
    <mc:Fallback>
      <p:transition spd="slow" advTm="772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52E1-9FA3-1945-94C4-13EBB037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theory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7F6B73-75C8-D54E-82A3-2A5356B41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800" y="1369219"/>
                <a:ext cx="8683990" cy="2888456"/>
              </a:xfrm>
            </p:spPr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Consider an undirected simple graph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𝑛𝑜𝑑𝑒𝑠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𝑒𝑑𝑔𝑒𝑠</m:t>
                    </m:r>
                  </m:oMath>
                </a14:m>
                <a:endParaRPr lang="en-GB" dirty="0">
                  <a:latin typeface="Rockwell" panose="02060603020205020403" pitchFamily="18" charset="77"/>
                </a:endParaRPr>
              </a:p>
              <a:p>
                <a:r>
                  <a:rPr lang="en-GB" dirty="0">
                    <a:latin typeface="Times" pitchFamily="2" charset="0"/>
                  </a:rPr>
                  <a:t>Degree of node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Times" pitchFamily="2" charset="0"/>
                  </a:rPr>
                  <a:t>), is the cardinality of the set of neighbours,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of each node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>
                  <a:latin typeface="Times" pitchFamily="2" charset="0"/>
                </a:endParaRPr>
              </a:p>
              <a:p>
                <a:r>
                  <a:rPr lang="en-GB" dirty="0">
                    <a:latin typeface="Times" pitchFamily="2" charset="0"/>
                  </a:rPr>
                  <a:t>Degree matrix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is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Times" pitchFamily="2" charset="0"/>
                  </a:rPr>
                  <a:t>.</a:t>
                </a:r>
              </a:p>
              <a:p>
                <a:r>
                  <a:rPr lang="en-GB" dirty="0">
                    <a:latin typeface="Times" pitchFamily="2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b="1" dirty="0">
                    <a:latin typeface="Times" pitchFamily="2" charset="0"/>
                  </a:rPr>
                  <a:t> </a:t>
                </a:r>
                <a:r>
                  <a:rPr lang="en-GB" dirty="0">
                    <a:latin typeface="Times" pitchFamily="2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if link exists between nodes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.</a:t>
                </a:r>
              </a:p>
              <a:p>
                <a:endParaRPr lang="en-GB" dirty="0">
                  <a:latin typeface="Times" pitchFamily="2" charset="0"/>
                </a:endParaRPr>
              </a:p>
              <a:p>
                <a:endParaRPr lang="en-GB" dirty="0">
                  <a:latin typeface="Rockwell" panose="02060603020205020403" pitchFamily="18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7F6B73-75C8-D54E-82A3-2A5356B41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800" y="1369219"/>
                <a:ext cx="8683990" cy="2888456"/>
              </a:xfrm>
              <a:blipFill>
                <a:blip r:embed="rId2"/>
                <a:stretch>
                  <a:fillRect l="-585" t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00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02"/>
    </mc:Choice>
    <mc:Fallback>
      <p:transition spd="slow" advTm="593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86C7-BF28-F84D-9D51-AE0866CE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Reaching agreement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6EA237-EAEB-624A-AD1E-B58CC7897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800" y="1019814"/>
                <a:ext cx="8402400" cy="3254820"/>
              </a:xfrm>
            </p:spPr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Initially at iteration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, all nodes have different opinions.</a:t>
                </a:r>
              </a:p>
              <a:p>
                <a:r>
                  <a:rPr lang="en-GB" dirty="0">
                    <a:latin typeface="Times" pitchFamily="2" charset="0"/>
                  </a:rPr>
                  <a:t>Number of neighbours of node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coloured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at iteration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>
                  <a:latin typeface="Times" pitchFamily="2" charset="0"/>
                </a:endParaRPr>
              </a:p>
              <a:p>
                <a:r>
                  <a:rPr lang="en-GB" dirty="0">
                    <a:latin typeface="Times" pitchFamily="2" charset="0"/>
                  </a:rPr>
                  <a:t>The updating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∈{1,2…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Times" pitchFamily="2" charset="0"/>
                </a:endParaRPr>
              </a:p>
              <a:p>
                <a:r>
                  <a:rPr lang="en-GB" dirty="0">
                    <a:latin typeface="Times" pitchFamily="2" charset="0"/>
                  </a:rPr>
                  <a:t>At each iteration, node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 copies the opinion of one of its neighbours uniformly at random.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Times" pitchFamily="2" charset="0"/>
                </a:endParaRPr>
              </a:p>
              <a:p>
                <a:pPr marL="0" indent="0">
                  <a:buNone/>
                </a:pPr>
                <a:endParaRPr lang="en-GB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6EA237-EAEB-624A-AD1E-B58CC7897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800" y="1019814"/>
                <a:ext cx="8402400" cy="3254820"/>
              </a:xfrm>
              <a:blipFill>
                <a:blip r:embed="rId2"/>
                <a:stretch>
                  <a:fillRect l="-604" t="-1946" b="-58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5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06"/>
    </mc:Choice>
    <mc:Fallback>
      <p:transition spd="slow" advTm="677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8B5E-D70D-0B44-B5B4-7A95B44B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7AE78-A987-1E4B-8762-FF75356E0F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96421" y="1101589"/>
                <a:ext cx="4219104" cy="3663698"/>
              </a:xfrm>
            </p:spPr>
            <p:txBody>
              <a:bodyPr/>
              <a:lstStyle/>
              <a:p>
                <a:r>
                  <a:rPr lang="en-GB" sz="2000" dirty="0">
                    <a:latin typeface="Times" pitchFamily="2" charset="0"/>
                  </a:rPr>
                  <a:t>Evolution of the system in time depends on a random update process.</a:t>
                </a:r>
              </a:p>
              <a:p>
                <a:r>
                  <a:rPr lang="en-GB" sz="2000" dirty="0">
                    <a:latin typeface="Times" pitchFamily="2" charset="0"/>
                  </a:rPr>
                  <a:t>Depends on the most recent update.</a:t>
                </a:r>
              </a:p>
              <a:p>
                <a:r>
                  <a:rPr lang="en-GB" sz="2000" dirty="0">
                    <a:latin typeface="Times" pitchFamily="2" charset="0"/>
                  </a:rPr>
                  <a:t>Viewed as a Markov process, with the absorbing state achieved when opinions converge to a single opinion.</a:t>
                </a:r>
              </a:p>
              <a:p>
                <a:r>
                  <a:rPr lang="en-GB" sz="2000" dirty="0">
                    <a:latin typeface="Times" pitchFamily="2" charset="0"/>
                  </a:rPr>
                  <a:t>Proof of concept involves proving a single sequence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000" dirty="0">
                    <a:latin typeface="Times" pitchFamily="2" charset="0"/>
                  </a:rPr>
                  <a:t> consecutive updates leading to an absorbing state always exists.</a:t>
                </a:r>
              </a:p>
              <a:p>
                <a:endParaRPr lang="en-GB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7AE78-A987-1E4B-8762-FF75356E0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96421" y="1101589"/>
                <a:ext cx="4219104" cy="3663698"/>
              </a:xfrm>
              <a:blipFill>
                <a:blip r:embed="rId2"/>
                <a:stretch>
                  <a:fillRect l="-901" t="-1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15D4F-4AFF-6E4E-BD47-E38807AEF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25" y="997577"/>
            <a:ext cx="4577269" cy="3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29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44"/>
    </mc:Choice>
    <mc:Fallback>
      <p:transition spd="slow" advTm="467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1CC8-FF78-E54A-892F-7FAE41AF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voter algorithm on a random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7C482-FF8D-F840-A6EF-42E0CF79B8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0799" y="1369219"/>
                <a:ext cx="3746137" cy="1782859"/>
              </a:xfrm>
            </p:spPr>
            <p:txBody>
              <a:bodyPr/>
              <a:lstStyle/>
              <a:p>
                <a:r>
                  <a:rPr lang="en-GB" sz="1800" dirty="0">
                    <a:latin typeface="Times" pitchFamily="2" charset="0"/>
                  </a:rPr>
                  <a:t>Create a random strongly connected graph</a:t>
                </a:r>
                <a14:m>
                  <m:oMath xmlns:m="http://schemas.openxmlformats.org/officeDocument/2006/math">
                    <m:r>
                      <a:rPr lang="en-GB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GB" sz="1800" dirty="0">
                    <a:latin typeface="Times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15, 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GB" sz="1800" dirty="0">
                    <a:latin typeface="Times" pitchFamily="2" charset="0"/>
                  </a:rPr>
                  <a:t> with all nodes initially coloured differently.</a:t>
                </a:r>
              </a:p>
              <a:p>
                <a:r>
                  <a:rPr lang="en-GB" sz="1800" dirty="0">
                    <a:latin typeface="Times" pitchFamily="2" charset="0"/>
                  </a:rPr>
                  <a:t>This graph required 134 updates for convergence.</a:t>
                </a:r>
              </a:p>
              <a:p>
                <a:endParaRPr lang="en-GB" sz="18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7C482-FF8D-F840-A6EF-42E0CF79B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0799" y="1369219"/>
                <a:ext cx="3746137" cy="1782859"/>
              </a:xfrm>
              <a:blipFill>
                <a:blip r:embed="rId5"/>
                <a:stretch>
                  <a:fillRect l="-678" t="-2837" r="-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vergence_15_nodes_30_edges_133_iter" descr="convergence_15_nodes_30_edges_133_iter">
            <a:hlinkClick r:id="" action="ppaction://media"/>
            <a:extLst>
              <a:ext uri="{FF2B5EF4-FFF2-40B4-BE49-F238E27FC236}">
                <a16:creationId xmlns:a16="http://schemas.microsoft.com/office/drawing/2014/main" id="{E40803FC-6D01-D74A-924D-E2061C6949D5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9503" y="1127919"/>
            <a:ext cx="4308226" cy="32316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965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07"/>
    </mc:Choice>
    <mc:Fallback>
      <p:transition spd="slow" advTm="5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969" objId="5"/>
        <p14:stopEvt time="32374" objId="5"/>
        <p14:playEvt time="56836" objId="5"/>
        <p14:stopEvt time="58107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B2F1-C44D-BB43-AC8E-937E3F4A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Coalescing 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E6964-B50D-3340-B481-56B48BB8D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800" y="1127522"/>
                <a:ext cx="8402400" cy="2888456"/>
              </a:xfrm>
            </p:spPr>
            <p:txBody>
              <a:bodyPr/>
              <a:lstStyle/>
              <a:p>
                <a:r>
                  <a:rPr lang="en-GB" dirty="0">
                    <a:latin typeface="Times" pitchFamily="2" charset="0"/>
                  </a:rPr>
                  <a:t>Initially at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, </a:t>
                </a:r>
                <a:r>
                  <a:rPr lang="en-GB" dirty="0">
                    <a:latin typeface="Times" pitchFamily="2" charset="0"/>
                  </a:rPr>
                  <a:t>there exists a hypothetical particle at each vertex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>
                    <a:latin typeface="Times" pitchFamily="2" charset="0"/>
                  </a:rPr>
                  <a:t>Each particle jumps onto a neighbour independently according to a Poisson process with rate 1.</a:t>
                </a:r>
              </a:p>
              <a:p>
                <a:r>
                  <a:rPr lang="en-GB" dirty="0">
                    <a:latin typeface="Times" pitchFamily="2" charset="0"/>
                  </a:rPr>
                  <a:t>When two or more particles meet at a node, they coalesce and form a single particle. This is a representation of multiple opinions converging to one opinion.</a:t>
                </a:r>
              </a:p>
              <a:p>
                <a:r>
                  <a:rPr lang="en-GB" dirty="0">
                    <a:latin typeface="Times" pitchFamily="2" charset="0"/>
                  </a:rPr>
                  <a:t>These particles form a single random walk 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>
                    <a:latin typeface="Times" pitchFamily="2" charset="0"/>
                  </a:rPr>
                  <a:t>.</a:t>
                </a:r>
              </a:p>
              <a:p>
                <a:r>
                  <a:rPr lang="en-GB" dirty="0">
                    <a:latin typeface="Times" pitchFamily="2" charset="0"/>
                  </a:rPr>
                  <a:t>Convergence of time of the voter model to a consensus and the convergence time of a coalescing random walk to a single particle has the same distribution.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E6964-B50D-3340-B481-56B48BB8D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800" y="1127522"/>
                <a:ext cx="8402400" cy="2888456"/>
              </a:xfrm>
              <a:blipFill>
                <a:blip r:embed="rId2"/>
                <a:stretch>
                  <a:fillRect l="-604" t="-2183" b="-20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3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06"/>
    </mc:Choice>
    <mc:Fallback>
      <p:transition spd="slow" advTm="7400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11" ma:contentTypeDescription="Create a new document." ma:contentTypeScope="" ma:versionID="836ad242ca9545bfe1122b5e7ca6d959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48828f5a5a871997f9ef6f5ea1617bb5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1EDCD4-B63E-374F-8788-F626F0EF597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9085D9A-35A3-5145-889E-7953D0F62B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23EBB3-8FD1-45A9-8FD2-83737F659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6f1adb-ea5a-4dff-ab2b-a4fd43da3d8e"/>
    <ds:schemaRef ds:uri="cee1e4d5-1e4f-4724-9d5e-788c2c9935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University of Bristol (Main URL)</Template>
  <TotalTime>4687</TotalTime>
  <Words>990</Words>
  <Application>Microsoft Macintosh PowerPoint</Application>
  <PresentationFormat>On-screen Show (16:9)</PresentationFormat>
  <Paragraphs>76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Rockwell</vt:lpstr>
      <vt:lpstr>Times</vt:lpstr>
      <vt:lpstr>Wingdings</vt:lpstr>
      <vt:lpstr>University of Bristol (Main URL)</vt:lpstr>
      <vt:lpstr>University of Bristol (Custom URL)</vt:lpstr>
      <vt:lpstr>Voting Models in Random Networks </vt:lpstr>
      <vt:lpstr>Introduction &amp; motivation</vt:lpstr>
      <vt:lpstr>Proposed algorithm for opinion convergence</vt:lpstr>
      <vt:lpstr>General voter model setup</vt:lpstr>
      <vt:lpstr>Graph theory terminology</vt:lpstr>
      <vt:lpstr>Reaching agreement</vt:lpstr>
      <vt:lpstr>Convergence properties</vt:lpstr>
      <vt:lpstr>Simulating the voter algorithm on a random graph</vt:lpstr>
      <vt:lpstr>Coalescing random walks</vt:lpstr>
      <vt:lpstr>Upper bound of convergence time for a coalescing random walk on G</vt:lpstr>
      <vt:lpstr>Main result</vt:lpstr>
      <vt:lpstr>PowerPoint Presentation</vt:lpstr>
      <vt:lpstr>PowerPoint Presentation</vt:lpstr>
      <vt:lpstr>Disagreement on a network</vt:lpstr>
      <vt:lpstr>PowerPoint Presentation</vt:lpstr>
      <vt:lpstr>https://github.com/vedang-joshi/ComplexNetworks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Vedang Joshi</dc:creator>
  <cp:lastModifiedBy>Vedang Joshi</cp:lastModifiedBy>
  <cp:revision>32</cp:revision>
  <dcterms:created xsi:type="dcterms:W3CDTF">2021-11-21T13:15:17Z</dcterms:created>
  <dcterms:modified xsi:type="dcterms:W3CDTF">2021-12-06T16:59:11Z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